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9" r:id="rId6"/>
    <p:sldId id="266" r:id="rId7"/>
    <p:sldId id="260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770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10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89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34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05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79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7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26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91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53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2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470A6-FB12-4D7D-B70B-602B1F54E8D3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96BD5-A726-4A9E-91C8-7B1EE0D3A3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24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SUA_AMBIENTE.pdf" TargetMode="External"/><Relationship Id="rId2" Type="http://schemas.openxmlformats.org/officeDocument/2006/relationships/hyperlink" Target="SUA_AEROSPAZIO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VERIFICA%20CFU_div.%20L7.xlsx" TargetMode="External"/><Relationship Id="rId2" Type="http://schemas.openxmlformats.org/officeDocument/2006/relationships/hyperlink" Target="VERIFICA%20CFU_DIV.%20L8L9.xlsx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VERIFICA%20CFU_COND.%20L7.xlsx" TargetMode="External"/><Relationship Id="rId2" Type="http://schemas.openxmlformats.org/officeDocument/2006/relationships/hyperlink" Target="VERIFICA%20CFU_COND.%20L8L9.xls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40160"/>
          </a:xfrm>
        </p:spPr>
        <p:txBody>
          <a:bodyPr>
            <a:noAutofit/>
          </a:bodyPr>
          <a:lstStyle/>
          <a:p>
            <a:pPr lvl="0"/>
            <a:r>
              <a:rPr lang="it-IT" sz="2800" b="1" dirty="0" smtClean="0">
                <a:solidFill>
                  <a:srgbClr val="FF0000"/>
                </a:solidFill>
              </a:rPr>
              <a:t/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>
                <a:solidFill>
                  <a:srgbClr val="FF0000"/>
                </a:solidFill>
              </a:rPr>
              <a:t/>
            </a:r>
            <a:br>
              <a:rPr lang="it-IT" sz="2800" b="1" dirty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/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ATTIVAZIONE NUOVI CORSI DI STUDIO</a:t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/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412777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Premessa</a:t>
            </a:r>
          </a:p>
          <a:p>
            <a:endParaRPr lang="it-IT" dirty="0" smtClean="0"/>
          </a:p>
          <a:p>
            <a:pPr algn="just"/>
            <a:r>
              <a:rPr lang="it-IT" dirty="0" smtClean="0"/>
              <a:t>Il Senato Accademico e il Consiglio di Amministrazione rispettivamente nelle sedute del 29 e del 30 gennaio 2015 hanno approvato l’istituzione/attivazione di due nuovi Corsi di Studio per l’</a:t>
            </a:r>
            <a:r>
              <a:rPr lang="it-IT" dirty="0" err="1" smtClean="0"/>
              <a:t>a.a</a:t>
            </a:r>
            <a:r>
              <a:rPr lang="it-IT" dirty="0" smtClean="0"/>
              <a:t>. 2015/2016:</a:t>
            </a:r>
          </a:p>
          <a:p>
            <a:pPr algn="just"/>
            <a:endParaRPr lang="it-IT" dirty="0"/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  <a:p>
            <a:pPr marL="342900" indent="-342900" algn="just">
              <a:buFont typeface="+mj-lt"/>
              <a:buAutoNum type="alphaUcPeriod"/>
            </a:pPr>
            <a:endParaRPr lang="it-IT" dirty="0" smtClean="0"/>
          </a:p>
          <a:p>
            <a:pPr algn="just"/>
            <a:endParaRPr lang="it-IT" dirty="0" smtClean="0"/>
          </a:p>
          <a:p>
            <a:pPr marL="342900" indent="-342900" algn="just">
              <a:buFont typeface="+mj-lt"/>
              <a:buAutoNum type="alphaUcPeriod"/>
            </a:pP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683567" y="3212976"/>
            <a:ext cx="489654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i="1" dirty="0">
                <a:hlinkClick r:id="rId2" action="ppaction://hlinkfile"/>
              </a:rPr>
              <a:t>Corso di Laurea in Ingegneria dell’Ambiente </a:t>
            </a:r>
            <a:r>
              <a:rPr lang="it-IT" dirty="0">
                <a:hlinkClick r:id="rId2" action="ppaction://hlinkfile"/>
              </a:rPr>
              <a:t>– Classe L7 Ingegneria Civile e Ambientale.</a:t>
            </a:r>
            <a:endParaRPr lang="it-IT" dirty="0"/>
          </a:p>
        </p:txBody>
      </p:sp>
      <p:sp>
        <p:nvSpPr>
          <p:cNvPr id="12" name="Freccia a destra 11"/>
          <p:cNvSpPr/>
          <p:nvPr/>
        </p:nvSpPr>
        <p:spPr>
          <a:xfrm>
            <a:off x="5688124" y="339299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6372200" y="3212976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DICATECH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704662" y="4293096"/>
            <a:ext cx="4875449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i="1" dirty="0">
                <a:hlinkClick r:id="rId3" action="ppaction://hlinkfile"/>
              </a:rPr>
              <a:t>Corso di Laurea in Ingegneria Aerospaziale</a:t>
            </a:r>
            <a:r>
              <a:rPr lang="it-IT" b="1" dirty="0">
                <a:hlinkClick r:id="rId3" action="ppaction://hlinkfile"/>
              </a:rPr>
              <a:t> </a:t>
            </a:r>
            <a:r>
              <a:rPr lang="it-IT" dirty="0">
                <a:hlinkClick r:id="rId3" action="ppaction://hlinkfile"/>
              </a:rPr>
              <a:t>– Classe L-9  Ingegneria Industriale e L-8 Ingegneria dell'Informazione e (corso interclasse</a:t>
            </a:r>
            <a:r>
              <a:rPr lang="it-IT" dirty="0" smtClean="0">
                <a:hlinkClick r:id="rId3" action="ppaction://hlinkfile"/>
              </a:rPr>
              <a:t>).</a:t>
            </a:r>
            <a:endParaRPr lang="it-IT" dirty="0"/>
          </a:p>
        </p:txBody>
      </p:sp>
      <p:sp>
        <p:nvSpPr>
          <p:cNvPr id="15" name="Freccia a destra 14"/>
          <p:cNvSpPr/>
          <p:nvPr/>
        </p:nvSpPr>
        <p:spPr>
          <a:xfrm>
            <a:off x="5688124" y="4689140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6388766" y="4509120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DMM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1544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772400" cy="1008112"/>
          </a:xfrm>
        </p:spPr>
        <p:txBody>
          <a:bodyPr>
            <a:normAutofit/>
          </a:bodyPr>
          <a:lstStyle/>
          <a:p>
            <a:pPr algn="l"/>
            <a:r>
              <a:rPr lang="it-IT" sz="2500" b="1" dirty="0">
                <a:solidFill>
                  <a:srgbClr val="FF0000"/>
                </a:solidFill>
              </a:rPr>
              <a:t>VERIFICA INDICATORI DI ACCREDITAMENTO INIZIALE E PERIODICO</a:t>
            </a:r>
            <a:endParaRPr lang="it-IT" sz="25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560840" cy="4536504"/>
          </a:xfrm>
        </p:spPr>
        <p:txBody>
          <a:bodyPr>
            <a:normAutofit/>
          </a:bodyPr>
          <a:lstStyle/>
          <a:p>
            <a:pPr lvl="0" algn="l"/>
            <a:r>
              <a:rPr lang="it-IT" sz="1800" b="1" i="1" dirty="0" smtClean="0">
                <a:solidFill>
                  <a:srgbClr val="FF0000"/>
                </a:solidFill>
              </a:rPr>
              <a:t>c. VERIFICHE CONDIVISIONE </a:t>
            </a:r>
            <a:r>
              <a:rPr lang="it-IT" sz="1800" b="1" i="1" dirty="0">
                <a:solidFill>
                  <a:srgbClr val="FF0000"/>
                </a:solidFill>
              </a:rPr>
              <a:t>E DIVERSIFICAZIONE CFU</a:t>
            </a:r>
            <a:endParaRPr lang="it-IT" sz="1800" b="1" dirty="0">
              <a:solidFill>
                <a:srgbClr val="FF0000"/>
              </a:solidFill>
            </a:endParaRPr>
          </a:p>
          <a:p>
            <a:r>
              <a:rPr lang="it-IT" sz="1800" b="1" i="1" dirty="0">
                <a:solidFill>
                  <a:srgbClr val="FF0000"/>
                </a:solidFill>
              </a:rPr>
              <a:t>DIVERSIFICAZIONE 40 CFU </a:t>
            </a:r>
          </a:p>
          <a:p>
            <a:pPr algn="just"/>
            <a:r>
              <a:rPr lang="it-IT" sz="1800" dirty="0" smtClean="0">
                <a:solidFill>
                  <a:schemeClr val="tx1"/>
                </a:solidFill>
              </a:rPr>
              <a:t>Ai </a:t>
            </a:r>
            <a:r>
              <a:rPr lang="it-IT" sz="1800" dirty="0">
                <a:solidFill>
                  <a:schemeClr val="tx1"/>
                </a:solidFill>
              </a:rPr>
              <a:t>sensi del D.M. del 16/03/2007 delle </a:t>
            </a:r>
            <a:r>
              <a:rPr lang="it-IT" sz="1800" dirty="0" smtClean="0">
                <a:solidFill>
                  <a:schemeClr val="tx1"/>
                </a:solidFill>
              </a:rPr>
              <a:t>Classi </a:t>
            </a:r>
            <a:r>
              <a:rPr lang="it-IT" sz="1800" dirty="0">
                <a:solidFill>
                  <a:schemeClr val="tx1"/>
                </a:solidFill>
              </a:rPr>
              <a:t>di Laurea triennali, due corsi afferenti alla medesima classe devono differenziarsi per almeno 40 CFU. La verifica è stata effettuata con riguardo a tutte le attività formative per corsi e per curricula afferenti alla medesima classe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La verifica è stata effettuata sull’ipotesi di offerta formativa formulata per l’</a:t>
            </a:r>
            <a:r>
              <a:rPr lang="it-IT" sz="1800" dirty="0" err="1">
                <a:solidFill>
                  <a:schemeClr val="tx1"/>
                </a:solidFill>
              </a:rPr>
              <a:t>a.a</a:t>
            </a:r>
            <a:r>
              <a:rPr lang="it-IT" sz="1800" dirty="0">
                <a:solidFill>
                  <a:schemeClr val="tx1"/>
                </a:solidFill>
              </a:rPr>
              <a:t>. 2015/2016 dai Dipartimenti responsabili dei Corsi di nuova istituzione rispetto all’offerta relativa all’</a:t>
            </a:r>
            <a:r>
              <a:rPr lang="it-IT" sz="1800" dirty="0" err="1">
                <a:solidFill>
                  <a:schemeClr val="tx1"/>
                </a:solidFill>
              </a:rPr>
              <a:t>a.a</a:t>
            </a:r>
            <a:r>
              <a:rPr lang="it-IT" sz="1800" dirty="0">
                <a:solidFill>
                  <a:schemeClr val="tx1"/>
                </a:solidFill>
              </a:rPr>
              <a:t>. 2014 degli altri corsi della medesima classe.</a:t>
            </a: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dirty="0" smtClean="0">
                <a:solidFill>
                  <a:schemeClr val="tx1"/>
                </a:solidFill>
                <a:hlinkClick r:id="rId2" action="ppaction://hlinkfile"/>
              </a:rPr>
              <a:t>DIVERSIFICAZIONE L9 e L8</a:t>
            </a:r>
            <a:r>
              <a:rPr lang="it-IT" sz="1800" dirty="0" smtClean="0">
                <a:solidFill>
                  <a:schemeClr val="tx1"/>
                </a:solidFill>
              </a:rPr>
              <a:t>			</a:t>
            </a:r>
            <a:r>
              <a:rPr lang="it-IT" sz="1800" dirty="0" smtClean="0">
                <a:solidFill>
                  <a:schemeClr val="tx1"/>
                </a:solidFill>
                <a:hlinkClick r:id="rId3" action="ppaction://hlinkfile"/>
              </a:rPr>
              <a:t>DIVERSIFICAZIONE L7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  <a:p>
            <a:endParaRPr lang="it-IT" sz="1800" dirty="0"/>
          </a:p>
        </p:txBody>
      </p:sp>
      <p:sp>
        <p:nvSpPr>
          <p:cNvPr id="7" name="Rettangolo 6"/>
          <p:cNvSpPr/>
          <p:nvPr/>
        </p:nvSpPr>
        <p:spPr>
          <a:xfrm>
            <a:off x="1115616" y="5301209"/>
            <a:ext cx="648072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Verifica soddisfatta positivamente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3995936" y="4725144"/>
            <a:ext cx="720080" cy="432048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110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772400" cy="1008112"/>
          </a:xfrm>
        </p:spPr>
        <p:txBody>
          <a:bodyPr>
            <a:normAutofit/>
          </a:bodyPr>
          <a:lstStyle/>
          <a:p>
            <a:pPr algn="l"/>
            <a:r>
              <a:rPr lang="it-IT" sz="2500" b="1" dirty="0">
                <a:solidFill>
                  <a:srgbClr val="FF0000"/>
                </a:solidFill>
              </a:rPr>
              <a:t>VERIFICA INDICATORI DI ACCREDITAMENTO INIZIALE E PERIODICO</a:t>
            </a:r>
            <a:endParaRPr lang="it-IT" sz="25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560840" cy="4536504"/>
          </a:xfrm>
        </p:spPr>
        <p:txBody>
          <a:bodyPr>
            <a:normAutofit/>
          </a:bodyPr>
          <a:lstStyle/>
          <a:p>
            <a:pPr lvl="0" algn="l"/>
            <a:r>
              <a:rPr lang="it-IT" sz="1800" b="1" i="1" dirty="0" smtClean="0">
                <a:solidFill>
                  <a:srgbClr val="FF0000"/>
                </a:solidFill>
              </a:rPr>
              <a:t>c. VERIFICHE CONDIVISIONE </a:t>
            </a:r>
            <a:r>
              <a:rPr lang="it-IT" sz="1800" b="1" i="1" dirty="0">
                <a:solidFill>
                  <a:srgbClr val="FF0000"/>
                </a:solidFill>
              </a:rPr>
              <a:t>E DIVERSIFICAZIONE CFU</a:t>
            </a:r>
            <a:endParaRPr lang="it-IT" sz="1800" b="1" dirty="0">
              <a:solidFill>
                <a:srgbClr val="FF0000"/>
              </a:solidFill>
            </a:endParaRPr>
          </a:p>
          <a:p>
            <a:r>
              <a:rPr lang="it-IT" sz="1800" b="1" i="1" dirty="0" smtClean="0">
                <a:solidFill>
                  <a:srgbClr val="FF0000"/>
                </a:solidFill>
              </a:rPr>
              <a:t>CONDIVISIONE 60 </a:t>
            </a:r>
            <a:r>
              <a:rPr lang="it-IT" sz="1800" b="1" i="1" dirty="0">
                <a:solidFill>
                  <a:srgbClr val="FF0000"/>
                </a:solidFill>
              </a:rPr>
              <a:t>CFU </a:t>
            </a: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La verifica della condivisione dei 60 CFU è stata effettuata con riguardo alle attività di base e caratterizzanti dei corsi e curriculum della medesima classe, ai sensi dell’art. 11, comma 7 lett. a) del  DM 270/04. </a:t>
            </a:r>
          </a:p>
          <a:p>
            <a:pPr algn="just"/>
            <a:r>
              <a:rPr lang="it-IT" sz="1800" dirty="0" smtClean="0">
                <a:solidFill>
                  <a:schemeClr val="tx1"/>
                </a:solidFill>
              </a:rPr>
              <a:t>La verifica è </a:t>
            </a:r>
            <a:r>
              <a:rPr lang="it-IT" sz="1800" dirty="0">
                <a:solidFill>
                  <a:schemeClr val="tx1"/>
                </a:solidFill>
              </a:rPr>
              <a:t>stata effettuata </a:t>
            </a:r>
            <a:r>
              <a:rPr lang="it-IT" sz="1800" dirty="0" smtClean="0">
                <a:solidFill>
                  <a:schemeClr val="tx1"/>
                </a:solidFill>
              </a:rPr>
              <a:t>sull’ipotesi di </a:t>
            </a:r>
            <a:r>
              <a:rPr lang="it-IT" sz="1800" dirty="0">
                <a:solidFill>
                  <a:schemeClr val="tx1"/>
                </a:solidFill>
              </a:rPr>
              <a:t>offerta formativa formulata per l’</a:t>
            </a:r>
            <a:r>
              <a:rPr lang="it-IT" sz="1800" dirty="0" err="1">
                <a:solidFill>
                  <a:schemeClr val="tx1"/>
                </a:solidFill>
              </a:rPr>
              <a:t>a.a</a:t>
            </a:r>
            <a:r>
              <a:rPr lang="it-IT" sz="1800" dirty="0">
                <a:solidFill>
                  <a:schemeClr val="tx1"/>
                </a:solidFill>
              </a:rPr>
              <a:t>. 2015/2016 dai Dipartimenti responsabili dei Corsi di nuova istituzione rispetto all’offerta relativa all’</a:t>
            </a:r>
            <a:r>
              <a:rPr lang="it-IT" sz="1800" dirty="0" err="1">
                <a:solidFill>
                  <a:schemeClr val="tx1"/>
                </a:solidFill>
              </a:rPr>
              <a:t>a.a</a:t>
            </a:r>
            <a:r>
              <a:rPr lang="it-IT" sz="1800" dirty="0">
                <a:solidFill>
                  <a:schemeClr val="tx1"/>
                </a:solidFill>
              </a:rPr>
              <a:t>. 2014 degli altri corsi della medesima classe.</a:t>
            </a: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dirty="0" smtClean="0">
                <a:solidFill>
                  <a:schemeClr val="tx1"/>
                </a:solidFill>
                <a:hlinkClick r:id="rId2" action="ppaction://hlinkfile"/>
              </a:rPr>
              <a:t>CONDIVISIONE 60 CFU L9 e L8</a:t>
            </a:r>
            <a:r>
              <a:rPr lang="it-IT" sz="1800" dirty="0" smtClean="0">
                <a:solidFill>
                  <a:schemeClr val="tx1"/>
                </a:solidFill>
              </a:rPr>
              <a:t>		</a:t>
            </a:r>
            <a:r>
              <a:rPr lang="it-IT" sz="1800" dirty="0" smtClean="0">
                <a:solidFill>
                  <a:schemeClr val="tx1"/>
                </a:solidFill>
                <a:hlinkClick r:id="rId3" action="ppaction://hlinkfile"/>
              </a:rPr>
              <a:t>CONDIVISIONE 60 CFU L7</a:t>
            </a:r>
            <a:r>
              <a:rPr lang="it-IT" sz="1800" dirty="0" smtClean="0">
                <a:solidFill>
                  <a:schemeClr val="tx1"/>
                </a:solidFill>
              </a:rPr>
              <a:t>			</a:t>
            </a: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  <a:p>
            <a:pPr algn="just"/>
            <a:endParaRPr lang="it-IT" sz="1800" dirty="0">
              <a:solidFill>
                <a:schemeClr val="tx1"/>
              </a:solidFill>
            </a:endParaRPr>
          </a:p>
          <a:p>
            <a:endParaRPr lang="it-IT" sz="1800" dirty="0"/>
          </a:p>
        </p:txBody>
      </p:sp>
      <p:sp>
        <p:nvSpPr>
          <p:cNvPr id="7" name="Rettangolo 6"/>
          <p:cNvSpPr/>
          <p:nvPr/>
        </p:nvSpPr>
        <p:spPr>
          <a:xfrm>
            <a:off x="1115616" y="5301209"/>
            <a:ext cx="648072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Verifica soddisfatta positivamente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3995936" y="4725144"/>
            <a:ext cx="720080" cy="432048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8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8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ATTIVAZIONE NUOVI CORSI DI STUDIO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1124744"/>
            <a:ext cx="7344816" cy="5256584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Domanda di accreditamento: COMPILAZIONE SCHEDA SUA</a:t>
            </a:r>
          </a:p>
        </p:txBody>
      </p:sp>
      <p:sp>
        <p:nvSpPr>
          <p:cNvPr id="6" name="Rettangolo 5"/>
          <p:cNvSpPr/>
          <p:nvPr/>
        </p:nvSpPr>
        <p:spPr>
          <a:xfrm>
            <a:off x="874033" y="2143403"/>
            <a:ext cx="34563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SEZIONE QUALITA’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035305" y="2664836"/>
            <a:ext cx="3127481" cy="548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SEZIONE B</a:t>
            </a:r>
          </a:p>
          <a:p>
            <a:pPr algn="ctr"/>
            <a:r>
              <a:rPr lang="it-IT" dirty="0" smtClean="0"/>
              <a:t>Esperienza dello studente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038483" y="3356992"/>
            <a:ext cx="3127481" cy="603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SEZIONE C</a:t>
            </a:r>
          </a:p>
          <a:p>
            <a:pPr algn="ctr"/>
            <a:r>
              <a:rPr lang="it-IT" dirty="0" smtClean="0"/>
              <a:t>Risultati della Formazione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038484" y="4177003"/>
            <a:ext cx="3124302" cy="828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SEZIONE D</a:t>
            </a:r>
          </a:p>
          <a:p>
            <a:pPr algn="ctr"/>
            <a:r>
              <a:rPr lang="it-IT" dirty="0" smtClean="0"/>
              <a:t>Organizzazione e Gestione della Qualità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713885" y="2131435"/>
            <a:ext cx="3456384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SEZIONE AMMINISTRAZIONE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4932040" y="2664836"/>
            <a:ext cx="3096344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INFORMAZIONI 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4932040" y="3212976"/>
            <a:ext cx="3096343" cy="54814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ALTRE INFORMAZIONI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4932040" y="3902933"/>
            <a:ext cx="3096344" cy="54814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DIDATTICA PROGRAMMATA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4932040" y="4573621"/>
            <a:ext cx="3096344" cy="43204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DIDATTICA EROGATA</a:t>
            </a:r>
            <a:endParaRPr lang="it-IT" dirty="0"/>
          </a:p>
        </p:txBody>
      </p:sp>
      <p:sp>
        <p:nvSpPr>
          <p:cNvPr id="21" name="Freccia in giù 20"/>
          <p:cNvSpPr/>
          <p:nvPr/>
        </p:nvSpPr>
        <p:spPr>
          <a:xfrm>
            <a:off x="4209829" y="5005668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1617541" y="5727236"/>
            <a:ext cx="56886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CHIUSURA 27 FEBBRAIO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420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smtClean="0">
                <a:solidFill>
                  <a:srgbClr val="FF0000"/>
                </a:solidFill>
              </a:rPr>
              <a:t>VERIFICA INDICATORI DI ACCREDITAMENTO INIZIALE E PERIODICO</a:t>
            </a:r>
            <a:endParaRPr lang="it-IT" sz="30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916832"/>
            <a:ext cx="78592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Ai sensi del D.M. 47 del 30 gennaio 2013 e del D.M. n. 1059 del 23 dicembre 2013 per l’accreditamento inziale dei Corsi di studio sono necessarie le seguenti verifiche :</a:t>
            </a:r>
          </a:p>
          <a:p>
            <a:pPr marL="342900" indent="-342900">
              <a:buAutoNum type="alphaLcPeriod"/>
            </a:pPr>
            <a:r>
              <a:rPr lang="it-IT" dirty="0" smtClean="0"/>
              <a:t>Verifica della sostenibilità economico-finanziaria</a:t>
            </a:r>
          </a:p>
          <a:p>
            <a:pPr marL="342900" indent="-342900">
              <a:buFontTx/>
              <a:buAutoNum type="alphaLcPeriod"/>
            </a:pPr>
            <a:r>
              <a:rPr lang="it-IT" dirty="0" smtClean="0"/>
              <a:t>Verifica dei requisiti di docenza</a:t>
            </a:r>
          </a:p>
          <a:p>
            <a:endParaRPr lang="it-IT" dirty="0" smtClean="0"/>
          </a:p>
          <a:p>
            <a:r>
              <a:rPr lang="it-IT" dirty="0" smtClean="0"/>
              <a:t>Inoltre</a:t>
            </a:r>
            <a:r>
              <a:rPr lang="it-IT" dirty="0"/>
              <a:t>, considerato che trattasi di Corsi di Studio attivati in Classi di Laurea già offerte dal Politecnico di Bari, occorre procedere anche alla</a:t>
            </a:r>
          </a:p>
          <a:p>
            <a:pPr marL="342900" indent="-342900">
              <a:buAutoNum type="alphaLcPeriod"/>
            </a:pPr>
            <a:endParaRPr lang="it-IT" dirty="0" smtClean="0"/>
          </a:p>
          <a:p>
            <a:pPr marL="342900" indent="-342900">
              <a:buFont typeface="+mj-lt"/>
              <a:buAutoNum type="alphaLcPeriod" startAt="3"/>
            </a:pPr>
            <a:r>
              <a:rPr lang="it-IT" dirty="0"/>
              <a:t>Verifica </a:t>
            </a:r>
            <a:r>
              <a:rPr lang="it-IT" dirty="0" smtClean="0"/>
              <a:t>in ordine alla diversificazione e alla condivisione dei CFU </a:t>
            </a:r>
          </a:p>
          <a:p>
            <a:endParaRPr lang="it-IT" dirty="0" smtClean="0"/>
          </a:p>
          <a:p>
            <a:pPr marL="342900" indent="-342900">
              <a:buAutoNum type="alphaL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95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96133" cy="994122"/>
          </a:xfrm>
        </p:spPr>
        <p:txBody>
          <a:bodyPr>
            <a:normAutofit/>
          </a:bodyPr>
          <a:lstStyle/>
          <a:p>
            <a:pPr algn="just"/>
            <a:r>
              <a:rPr lang="it-IT" sz="2500" b="1" dirty="0" smtClean="0">
                <a:solidFill>
                  <a:srgbClr val="FF0000"/>
                </a:solidFill>
              </a:rPr>
              <a:t>VERIFICA INDICATORI DI ACCREDITAMENTO INIZIALE E PERIODICO</a:t>
            </a:r>
            <a:endParaRPr lang="it-IT" sz="25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2089" y="1207293"/>
            <a:ext cx="8229600" cy="5246043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lphaLcPeriod"/>
            </a:pPr>
            <a:r>
              <a:rPr lang="it-IT" sz="1800" b="1" dirty="0" smtClean="0">
                <a:solidFill>
                  <a:srgbClr val="FF0000"/>
                </a:solidFill>
              </a:rPr>
              <a:t>VERIFICA </a:t>
            </a:r>
            <a:r>
              <a:rPr lang="it-IT" sz="1800" b="1" dirty="0">
                <a:solidFill>
                  <a:srgbClr val="FF0000"/>
                </a:solidFill>
              </a:rPr>
              <a:t>SOSTENIBILITA’ </a:t>
            </a:r>
            <a:r>
              <a:rPr lang="it-IT" sz="1800" b="1" dirty="0" smtClean="0">
                <a:solidFill>
                  <a:srgbClr val="FF0000"/>
                </a:solidFill>
              </a:rPr>
              <a:t>ECONOMICO-FINANZIARIA</a:t>
            </a:r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Con riferimento all’indicatore I SEF, utilizzato tra l’altro dal </a:t>
            </a:r>
            <a:r>
              <a:rPr lang="it-IT" sz="1800" dirty="0" err="1"/>
              <a:t>Miur</a:t>
            </a:r>
            <a:r>
              <a:rPr lang="it-IT" sz="1800" dirty="0"/>
              <a:t> per la recente assegnazione della quota dei punti organico per l’anno 2014, giusto D.M. n. 907 del 18/12/2014, il valore del Politecnico di Bari al 31/12/2014 è pari ad </a:t>
            </a:r>
            <a:r>
              <a:rPr lang="it-IT" sz="1800" b="1" dirty="0" smtClean="0"/>
              <a:t>1,05</a:t>
            </a:r>
            <a:r>
              <a:rPr lang="it-IT" sz="1800" dirty="0"/>
              <a:t> </a:t>
            </a:r>
          </a:p>
          <a:p>
            <a:pPr marL="0" indent="0">
              <a:buNone/>
            </a:pPr>
            <a:r>
              <a:rPr lang="it-IT" sz="1800" dirty="0"/>
              <a:t> </a:t>
            </a:r>
            <a:endParaRPr lang="it-IT" sz="1800" dirty="0" smtClean="0"/>
          </a:p>
          <a:p>
            <a:pPr marL="0" indent="0">
              <a:buNone/>
            </a:pPr>
            <a:endParaRPr lang="it-IT" sz="1800" b="1" dirty="0"/>
          </a:p>
          <a:p>
            <a:pPr marL="0" indent="0">
              <a:buNone/>
            </a:pPr>
            <a:endParaRPr lang="it-IT" sz="1800" b="1" dirty="0" smtClean="0"/>
          </a:p>
          <a:p>
            <a:pPr marL="0" indent="0">
              <a:buNone/>
            </a:pPr>
            <a:endParaRPr lang="it-IT" sz="1800" b="1" dirty="0" smtClean="0"/>
          </a:p>
          <a:p>
            <a:pPr marL="0" indent="0" algn="just">
              <a:buNone/>
            </a:pPr>
            <a:r>
              <a:rPr lang="it-IT" sz="1800" dirty="0" smtClean="0"/>
              <a:t>Considerato, però, che l’attivazione dei due nuovi corsi di studio determina un </a:t>
            </a:r>
            <a:r>
              <a:rPr lang="it-IT" sz="1800" b="1" dirty="0" smtClean="0"/>
              <a:t>aumento del numero dei  corsi superiore al 2% </a:t>
            </a:r>
            <a:r>
              <a:rPr lang="it-IT" sz="1800" dirty="0" smtClean="0"/>
              <a:t>di quelli offerti dal Politecnico di Bari </a:t>
            </a:r>
          </a:p>
          <a:p>
            <a:pPr marL="0" indent="0" algn="just">
              <a:buNone/>
            </a:pPr>
            <a:r>
              <a:rPr lang="it-IT" sz="1800" dirty="0" smtClean="0"/>
              <a:t>dovranno essere soddisfatti i requisiti di docenza a regime per tutti i corsi di studio dell’ateneo, come verificato al punto successivo.</a:t>
            </a:r>
            <a:endParaRPr lang="it-IT" sz="1800" b="1" dirty="0" smtClean="0"/>
          </a:p>
          <a:p>
            <a:pPr marL="0" indent="0">
              <a:buNone/>
            </a:pPr>
            <a:endParaRPr lang="it-IT" sz="1800" dirty="0"/>
          </a:p>
        </p:txBody>
      </p:sp>
      <p:sp>
        <p:nvSpPr>
          <p:cNvPr id="4" name="Freccia in giù 3"/>
          <p:cNvSpPr/>
          <p:nvPr/>
        </p:nvSpPr>
        <p:spPr>
          <a:xfrm>
            <a:off x="4011014" y="2492896"/>
            <a:ext cx="720080" cy="432048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74610" y="2996952"/>
            <a:ext cx="7992888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e’ possibile attivare corsi di studio nel limite del 2% di del numero di corsi attivati nell’</a:t>
            </a:r>
            <a:r>
              <a:rPr lang="it-IT" b="1" dirty="0" err="1" smtClean="0">
                <a:solidFill>
                  <a:schemeClr val="tx1"/>
                </a:solidFill>
              </a:rPr>
              <a:t>a.a</a:t>
            </a:r>
            <a:r>
              <a:rPr lang="it-IT" b="1" dirty="0" smtClean="0">
                <a:solidFill>
                  <a:schemeClr val="tx1"/>
                </a:solidFill>
              </a:rPr>
              <a:t>. precedente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4029405" y="4941168"/>
            <a:ext cx="720080" cy="432048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93001" y="5445224"/>
            <a:ext cx="7992888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Verifica dei requisiti di docenza a regime per tutti i corsi di studio dell’Ateneo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1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12776"/>
            <a:ext cx="8507288" cy="5256584"/>
          </a:xfrm>
        </p:spPr>
        <p:txBody>
          <a:bodyPr>
            <a:noAutofit/>
          </a:bodyPr>
          <a:lstStyle/>
          <a:p>
            <a:pPr marL="228600" indent="-228600">
              <a:buFont typeface="+mj-lt"/>
              <a:buAutoNum type="alphaLcPeriod" startAt="2"/>
            </a:pPr>
            <a:r>
              <a:rPr lang="it-IT" sz="1800" b="1" dirty="0">
                <a:solidFill>
                  <a:srgbClr val="FF0000"/>
                </a:solidFill>
              </a:rPr>
              <a:t>VERIFICA </a:t>
            </a:r>
            <a:r>
              <a:rPr lang="it-IT" sz="1800" b="1" dirty="0" smtClean="0">
                <a:solidFill>
                  <a:srgbClr val="FF0000"/>
                </a:solidFill>
              </a:rPr>
              <a:t>REQUISITI DI DOCENZA</a:t>
            </a:r>
            <a:endParaRPr lang="it-IT" sz="1800" dirty="0"/>
          </a:p>
          <a:p>
            <a:pPr algn="just"/>
            <a:r>
              <a:rPr lang="it-IT" sz="1800" b="1" i="1" dirty="0" smtClean="0"/>
              <a:t> </a:t>
            </a:r>
            <a:r>
              <a:rPr lang="it-IT" sz="1800" dirty="0" smtClean="0"/>
              <a:t>La verifica è stata condotta sia in termini di quantità massima di didattica assistita (DID) a livello di Ateneo sulla base del numero di docenti di ruolo disponibili, sia in termini di verifica dei docenti di riferimento necessari a regime per tutti i Corsi di Studio dell’Ateneo. </a:t>
            </a:r>
            <a:endParaRPr lang="it-IT" sz="1800" b="1" dirty="0" smtClean="0"/>
          </a:p>
          <a:p>
            <a:r>
              <a:rPr lang="it-IT" sz="1800" dirty="0" smtClean="0"/>
              <a:t> </a:t>
            </a:r>
            <a:r>
              <a:rPr lang="it-IT" sz="1800" b="1" i="1" dirty="0" smtClean="0">
                <a:solidFill>
                  <a:srgbClr val="FF0000"/>
                </a:solidFill>
              </a:rPr>
              <a:t>b.1</a:t>
            </a:r>
            <a:r>
              <a:rPr lang="it-IT" sz="1800" b="1" i="1" dirty="0">
                <a:solidFill>
                  <a:srgbClr val="FF0000"/>
                </a:solidFill>
              </a:rPr>
              <a:t>. SOSTENIBILITA’ DELLA </a:t>
            </a:r>
            <a:r>
              <a:rPr lang="it-IT" sz="1800" b="1" i="1" dirty="0" smtClean="0">
                <a:solidFill>
                  <a:srgbClr val="FF0000"/>
                </a:solidFill>
              </a:rPr>
              <a:t>DIDATTICA (DID)</a:t>
            </a:r>
            <a:endParaRPr lang="it-IT" sz="1800" b="1" dirty="0">
              <a:solidFill>
                <a:srgbClr val="FF0000"/>
              </a:solidFill>
            </a:endParaRPr>
          </a:p>
          <a:p>
            <a:pPr algn="just"/>
            <a:r>
              <a:rPr lang="it-IT" sz="1800" dirty="0" smtClean="0"/>
              <a:t>Nella </a:t>
            </a:r>
            <a:r>
              <a:rPr lang="it-IT" sz="1800" dirty="0"/>
              <a:t>tabella seguente è riportato il numero dei docenti disponibili nel triennio considerato, tenuto conto dei pensionamenti stimati nel periodo, al netto di eventuali reclutamenti </a:t>
            </a:r>
            <a:r>
              <a:rPr lang="it-IT" sz="1800" dirty="0" smtClean="0"/>
              <a:t>programmati, </a:t>
            </a:r>
            <a:r>
              <a:rPr lang="it-IT" sz="1800" dirty="0"/>
              <a:t>in modo da fornire una proiezione della quantità massima di ore </a:t>
            </a:r>
            <a:r>
              <a:rPr lang="it-IT" sz="1800" dirty="0" smtClean="0"/>
              <a:t>erogabili, </a:t>
            </a:r>
            <a:r>
              <a:rPr lang="it-IT" sz="1800" dirty="0"/>
              <a:t>che potranno essere coperte sia da docenza di ruolo che da supplenza</a:t>
            </a:r>
            <a:r>
              <a:rPr lang="it-IT" sz="1800" dirty="0" smtClean="0"/>
              <a:t>. </a:t>
            </a:r>
            <a:endParaRPr lang="it-IT" sz="1800" b="1" dirty="0"/>
          </a:p>
          <a:p>
            <a:endParaRPr lang="it-IT" sz="1800" dirty="0" smtClean="0"/>
          </a:p>
          <a:p>
            <a:endParaRPr lang="it-IT" sz="1800" b="1" dirty="0" smtClean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57200" y="274638"/>
            <a:ext cx="8096133" cy="9941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sz="2500" dirty="0" smtClean="0">
                <a:solidFill>
                  <a:srgbClr val="FF0000"/>
                </a:solidFill>
              </a:rPr>
              <a:t>VERIFICA INDICATORI DI ACCREDITAMENTO INIZIALE E PERIODICO</a:t>
            </a:r>
            <a:endParaRPr lang="it-IT" sz="2500" dirty="0">
              <a:solidFill>
                <a:srgbClr val="FF000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68" y="4501807"/>
            <a:ext cx="7497461" cy="214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6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12776"/>
            <a:ext cx="8507288" cy="5256584"/>
          </a:xfrm>
        </p:spPr>
        <p:txBody>
          <a:bodyPr>
            <a:noAutofit/>
          </a:bodyPr>
          <a:lstStyle/>
          <a:p>
            <a:r>
              <a:rPr lang="it-IT" sz="1800" dirty="0" smtClean="0"/>
              <a:t> </a:t>
            </a:r>
            <a:r>
              <a:rPr lang="it-IT" sz="1800" b="1" i="1" dirty="0" smtClean="0">
                <a:solidFill>
                  <a:srgbClr val="FF0000"/>
                </a:solidFill>
              </a:rPr>
              <a:t>b.1</a:t>
            </a:r>
            <a:r>
              <a:rPr lang="it-IT" sz="1800" b="1" i="1" dirty="0">
                <a:solidFill>
                  <a:srgbClr val="FF0000"/>
                </a:solidFill>
              </a:rPr>
              <a:t>. SOSTENIBILITA’ DELLA </a:t>
            </a:r>
            <a:r>
              <a:rPr lang="it-IT" sz="1800" b="1" i="1" dirty="0" smtClean="0">
                <a:solidFill>
                  <a:srgbClr val="FF0000"/>
                </a:solidFill>
              </a:rPr>
              <a:t>DIDATTICA (DID)</a:t>
            </a:r>
            <a:endParaRPr lang="it-IT" sz="1800" b="1" dirty="0">
              <a:solidFill>
                <a:srgbClr val="FF0000"/>
              </a:solidFill>
            </a:endParaRPr>
          </a:p>
          <a:p>
            <a:endParaRPr lang="it-IT" sz="1800" dirty="0" smtClean="0"/>
          </a:p>
          <a:p>
            <a:pPr algn="just"/>
            <a:r>
              <a:rPr lang="it-IT" sz="1800" dirty="0" smtClean="0"/>
              <a:t>Si consideri che nell’anno 2014 il </a:t>
            </a:r>
            <a:r>
              <a:rPr lang="it-IT" sz="1800" dirty="0"/>
              <a:t>numero di ore di didattica assistita effettivamente impegnate dall’Ateneo relativamente all’offerta 2014/2015 è stato di </a:t>
            </a:r>
            <a:r>
              <a:rPr lang="it-IT" sz="1800" b="1" dirty="0"/>
              <a:t>32.392</a:t>
            </a:r>
            <a:r>
              <a:rPr lang="it-IT" sz="1800" dirty="0"/>
              <a:t> ore complessive. Pertanto, </a:t>
            </a:r>
            <a:r>
              <a:rPr lang="it-IT" sz="1800" dirty="0" smtClean="0"/>
              <a:t>sulla </a:t>
            </a:r>
            <a:r>
              <a:rPr lang="it-IT" sz="1800" dirty="0"/>
              <a:t>base della docenza </a:t>
            </a:r>
            <a:r>
              <a:rPr lang="it-IT" sz="1800" dirty="0" smtClean="0"/>
              <a:t>disponibile e tenuto conto degli imminenti upgrade già programmati, fermo </a:t>
            </a:r>
            <a:r>
              <a:rPr lang="it-IT" sz="1800" dirty="0"/>
              <a:t>restando l’attuale assetto dell’offerta </a:t>
            </a:r>
            <a:r>
              <a:rPr lang="it-IT" sz="1800" dirty="0" smtClean="0"/>
              <a:t>formativa</a:t>
            </a:r>
            <a:endParaRPr lang="it-IT" sz="1800" b="1" dirty="0" smtClean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57200" y="274638"/>
            <a:ext cx="8096133" cy="9941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sz="2500" dirty="0" smtClean="0">
                <a:solidFill>
                  <a:srgbClr val="FF0000"/>
                </a:solidFill>
              </a:rPr>
              <a:t>VERIFICA INDICATORI DI ACCREDITAMENTO INIZIALE E PERIODICO</a:t>
            </a:r>
            <a:endParaRPr lang="it-IT" sz="2500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08822" y="4005064"/>
            <a:ext cx="8239642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l’Ateneo è </a:t>
            </a:r>
            <a:r>
              <a:rPr lang="it-IT" b="1" dirty="0">
                <a:solidFill>
                  <a:schemeClr val="tx1"/>
                </a:solidFill>
              </a:rPr>
              <a:t>in grado di garantire la sostenibilità dei corsi di studio per i prossimi due anni, secondo quanto stabilito dall’ANVUR in relazione ai requisiti di docenza.</a:t>
            </a:r>
          </a:p>
        </p:txBody>
      </p:sp>
    </p:spTree>
    <p:extLst>
      <p:ext uri="{BB962C8B-B14F-4D97-AF65-F5344CB8AC3E}">
        <p14:creationId xmlns:p14="http://schemas.microsoft.com/office/powerpoint/2010/main" val="167682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39726"/>
          </a:xfrm>
        </p:spPr>
        <p:txBody>
          <a:bodyPr>
            <a:noAutofit/>
          </a:bodyPr>
          <a:lstStyle/>
          <a:p>
            <a:r>
              <a:rPr lang="it-IT" sz="2500" dirty="0">
                <a:solidFill>
                  <a:srgbClr val="FF0000"/>
                </a:solidFill>
              </a:rPr>
              <a:t>VERIFICA INDICATORI DI ACCREDITAMENTO INIZIALE E </a:t>
            </a:r>
            <a:r>
              <a:rPr lang="it-IT" sz="2500" dirty="0" smtClean="0">
                <a:solidFill>
                  <a:srgbClr val="FF0000"/>
                </a:solidFill>
              </a:rPr>
              <a:t>PERIODICO</a:t>
            </a:r>
            <a:br>
              <a:rPr lang="it-IT" sz="2500" dirty="0" smtClean="0">
                <a:solidFill>
                  <a:srgbClr val="FF0000"/>
                </a:solidFill>
              </a:rPr>
            </a:br>
            <a:endParaRPr lang="it-IT" sz="25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95536" y="1124744"/>
            <a:ext cx="8219256" cy="1944216"/>
          </a:xfrm>
        </p:spPr>
        <p:txBody>
          <a:bodyPr>
            <a:noAutofit/>
          </a:bodyPr>
          <a:lstStyle/>
          <a:p>
            <a:r>
              <a:rPr lang="it-IT" sz="1800" b="1" i="1" dirty="0" smtClean="0">
                <a:solidFill>
                  <a:srgbClr val="FF0000"/>
                </a:solidFill>
              </a:rPr>
              <a:t>b.2. DOCENTI </a:t>
            </a:r>
            <a:r>
              <a:rPr lang="it-IT" sz="1800" b="1" i="1" dirty="0">
                <a:solidFill>
                  <a:srgbClr val="FF0000"/>
                </a:solidFill>
              </a:rPr>
              <a:t>DI RIFERIMENTO A REGIME</a:t>
            </a:r>
            <a:endParaRPr lang="it-IT" sz="1800" b="1" dirty="0">
              <a:solidFill>
                <a:srgbClr val="FF0000"/>
              </a:solidFill>
            </a:endParaRPr>
          </a:p>
          <a:p>
            <a:r>
              <a:rPr lang="it-IT" sz="1800" b="1" i="1" dirty="0"/>
              <a:t> </a:t>
            </a:r>
            <a:endParaRPr lang="it-IT" sz="1800" b="1" dirty="0"/>
          </a:p>
          <a:p>
            <a:r>
              <a:rPr lang="it-IT" sz="1800" dirty="0" smtClean="0"/>
              <a:t>La verifica del requisito </a:t>
            </a:r>
            <a:r>
              <a:rPr lang="it-IT" sz="1800" dirty="0"/>
              <a:t>di docenza minima necessaria a </a:t>
            </a:r>
            <a:r>
              <a:rPr lang="it-IT" sz="1800" dirty="0" smtClean="0"/>
              <a:t>regime è stata effettuata </a:t>
            </a:r>
            <a:r>
              <a:rPr lang="it-IT" sz="1800" dirty="0"/>
              <a:t>non soltanto in termini numerici, ma anche riguardo alla qualificazione dei docenti, come riportato nella tabella “</a:t>
            </a:r>
            <a:r>
              <a:rPr lang="it-IT" sz="1800" b="1" dirty="0"/>
              <a:t>Numero minimo docenti di riferimento – Corsi già accreditati nell’</a:t>
            </a:r>
            <a:r>
              <a:rPr lang="it-IT" sz="1800" b="1" dirty="0" err="1"/>
              <a:t>a.a</a:t>
            </a:r>
            <a:r>
              <a:rPr lang="it-IT" sz="1800" b="1" dirty="0"/>
              <a:t>. 13/14</a:t>
            </a:r>
            <a:r>
              <a:rPr lang="it-IT" sz="1800" dirty="0"/>
              <a:t>”, di cui al D.M. n. 1050 del 2013</a:t>
            </a:r>
            <a:endParaRPr lang="it-IT" sz="1800" b="1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96605"/>
              </p:ext>
            </p:extLst>
          </p:nvPr>
        </p:nvGraphicFramePr>
        <p:xfrm>
          <a:off x="395536" y="3068960"/>
          <a:ext cx="822959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651"/>
                <a:gridCol w="2742651"/>
                <a:gridCol w="2744297"/>
              </a:tblGrid>
              <a:tr h="335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CORSI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a.a 2014/2015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 REGIME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a.a. 2015/2016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05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Laurea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 docenti, di cui: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2 Professori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4 docenti appartenenti a ssd di base o caratterizzanti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massimo 2 docenti appartenenti a ssd affini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 docenti, di cui: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5 Professori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5 docenti appartenenti a ssd di base o caratterizzanti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massimo 4 docenti appartenenti a settori affini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Laurea magistrale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 docenti, di cui: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2 Professori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2 docenti appartenenti a ssd caratterizzanti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massimo 2 docenti appartenenti a ssd affini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 docenti, di cui: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4 Professori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 almeno 4 docenti appartenenti a ssd caratterizzanti 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>
                          <a:effectLst/>
                        </a:rPr>
                        <a:t>massimo 2 docenti appartenenti a ssd affini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Laurea magistrale a ciclo unico di 5 anni</a:t>
                      </a:r>
                      <a:endParaRPr lang="it-IT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10 docenti, di cui: 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 dirty="0">
                          <a:effectLst/>
                        </a:rPr>
                        <a:t> almeno 4 Professori 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 dirty="0">
                          <a:effectLst/>
                        </a:rPr>
                        <a:t> almeno 8 docenti appartenenti a </a:t>
                      </a:r>
                      <a:r>
                        <a:rPr lang="it-IT" sz="1100" dirty="0" err="1">
                          <a:effectLst/>
                        </a:rPr>
                        <a:t>ssd</a:t>
                      </a:r>
                      <a:r>
                        <a:rPr lang="it-IT" sz="1100" dirty="0">
                          <a:effectLst/>
                        </a:rPr>
                        <a:t> di base o caratterizzanti 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 dirty="0">
                          <a:effectLst/>
                        </a:rPr>
                        <a:t>massimo 2 docenti appartenenti a </a:t>
                      </a:r>
                      <a:r>
                        <a:rPr lang="it-IT" sz="1100" dirty="0" err="1">
                          <a:effectLst/>
                        </a:rPr>
                        <a:t>ssd</a:t>
                      </a:r>
                      <a:r>
                        <a:rPr lang="it-IT" sz="1100" dirty="0">
                          <a:effectLst/>
                        </a:rPr>
                        <a:t> affini</a:t>
                      </a:r>
                      <a:endParaRPr lang="it-IT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15 docenti, di cui: 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 dirty="0">
                          <a:effectLst/>
                        </a:rPr>
                        <a:t> almeno 8 Professori 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 dirty="0">
                          <a:effectLst/>
                        </a:rPr>
                        <a:t> almeno 10 docenti appartenenti a </a:t>
                      </a:r>
                      <a:r>
                        <a:rPr lang="it-IT" sz="1100" dirty="0" err="1">
                          <a:effectLst/>
                        </a:rPr>
                        <a:t>ssd</a:t>
                      </a:r>
                      <a:r>
                        <a:rPr lang="it-IT" sz="1100" dirty="0">
                          <a:effectLst/>
                        </a:rPr>
                        <a:t> di base o caratterizzanti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sym typeface="Symbol"/>
                        </a:rPr>
                        <a:t></a:t>
                      </a:r>
                      <a:r>
                        <a:rPr lang="it-IT" sz="1100" dirty="0">
                          <a:effectLst/>
                        </a:rPr>
                        <a:t>massimo 5 docenti appartenenti a </a:t>
                      </a:r>
                      <a:r>
                        <a:rPr lang="it-IT" sz="1100" dirty="0" err="1">
                          <a:effectLst/>
                        </a:rPr>
                        <a:t>ssd</a:t>
                      </a:r>
                      <a:r>
                        <a:rPr lang="it-IT" sz="1100" dirty="0">
                          <a:effectLst/>
                        </a:rPr>
                        <a:t> affini</a:t>
                      </a:r>
                      <a:endParaRPr lang="it-IT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063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39726"/>
          </a:xfrm>
        </p:spPr>
        <p:txBody>
          <a:bodyPr>
            <a:noAutofit/>
          </a:bodyPr>
          <a:lstStyle/>
          <a:p>
            <a:r>
              <a:rPr lang="it-IT" sz="2500" dirty="0">
                <a:solidFill>
                  <a:srgbClr val="FF0000"/>
                </a:solidFill>
              </a:rPr>
              <a:t>VERIFICA INDICATORI DI ACCREDITAMENTO INIZIALE E </a:t>
            </a:r>
            <a:r>
              <a:rPr lang="it-IT" sz="2500" dirty="0" smtClean="0">
                <a:solidFill>
                  <a:srgbClr val="FF0000"/>
                </a:solidFill>
              </a:rPr>
              <a:t>PERIODICO</a:t>
            </a:r>
            <a:br>
              <a:rPr lang="it-IT" sz="2500" dirty="0" smtClean="0">
                <a:solidFill>
                  <a:srgbClr val="FF0000"/>
                </a:solidFill>
              </a:rPr>
            </a:br>
            <a:endParaRPr lang="it-IT" sz="25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95536" y="1124744"/>
            <a:ext cx="8219256" cy="1944216"/>
          </a:xfrm>
        </p:spPr>
        <p:txBody>
          <a:bodyPr>
            <a:noAutofit/>
          </a:bodyPr>
          <a:lstStyle/>
          <a:p>
            <a:r>
              <a:rPr lang="it-IT" sz="1800" b="1" i="1" dirty="0" smtClean="0">
                <a:solidFill>
                  <a:srgbClr val="FF0000"/>
                </a:solidFill>
              </a:rPr>
              <a:t>b.2. DOCENTI </a:t>
            </a:r>
            <a:r>
              <a:rPr lang="it-IT" sz="1800" b="1" i="1" dirty="0">
                <a:solidFill>
                  <a:srgbClr val="FF0000"/>
                </a:solidFill>
              </a:rPr>
              <a:t>DI RIFERIMENTO A REGIME</a:t>
            </a:r>
            <a:endParaRPr lang="it-IT" sz="1800" b="1" dirty="0">
              <a:solidFill>
                <a:srgbClr val="FF0000"/>
              </a:solidFill>
            </a:endParaRPr>
          </a:p>
          <a:p>
            <a:pPr algn="just"/>
            <a:r>
              <a:rPr lang="it-IT" sz="1800" dirty="0"/>
              <a:t>La verifica è stata effettuata tenendo conto </a:t>
            </a:r>
            <a:r>
              <a:rPr lang="it-IT" sz="1800" b="1" dirty="0"/>
              <a:t>dell’incremento determinato dalla numerosità della classe </a:t>
            </a:r>
            <a:r>
              <a:rPr lang="it-IT" sz="1800" dirty="0"/>
              <a:t>indicata nell’anno 2014, nonché dal </a:t>
            </a:r>
            <a:r>
              <a:rPr lang="it-IT" sz="1800" b="1" dirty="0"/>
              <a:t>requisito di docenza per sede</a:t>
            </a:r>
            <a:r>
              <a:rPr lang="it-IT" sz="1800" dirty="0"/>
              <a:t> relativamente ai </a:t>
            </a:r>
            <a:r>
              <a:rPr lang="it-IT" sz="1800" dirty="0" err="1"/>
              <a:t>Cds</a:t>
            </a:r>
            <a:r>
              <a:rPr lang="it-IT" sz="1800" dirty="0"/>
              <a:t> articolati in curricula erogati dalla sede di Taranto, come meglio riportato nella tabella seguente:</a:t>
            </a:r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151332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724930"/>
              </p:ext>
            </p:extLst>
          </p:nvPr>
        </p:nvGraphicFramePr>
        <p:xfrm>
          <a:off x="395536" y="836712"/>
          <a:ext cx="8496945" cy="5397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105"/>
                <a:gridCol w="944105"/>
                <a:gridCol w="944105"/>
                <a:gridCol w="944105"/>
                <a:gridCol w="944105"/>
                <a:gridCol w="944105"/>
                <a:gridCol w="944105"/>
                <a:gridCol w="944105"/>
                <a:gridCol w="944105"/>
              </a:tblGrid>
              <a:tr h="1893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Corso Di Studio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Sede BARI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Sede TA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docenti necessari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Di cui: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(Qualificazione docenza)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398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numerosità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Doc. x incr. Num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numerosità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Doc. 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Min. professori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 (PO+PA)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Min. docenti SSD di base e caratt.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Max docenti per SSD affini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Disegno industriale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Civ. e amb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300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Inform. E Autom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10,8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Elettronica e tlc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Meccanica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290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17,4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Gestionale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Elettrica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Edile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Civile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Sistemi edilizi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Autom.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TLC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Elettrica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11,25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Elettronica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Gestionale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11,25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Informatica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Meccanica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8,7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ambiente e territorio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CU Edile-arch.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18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LM CU ARCH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22,5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23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12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Doc. per CDS attivi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214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127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2839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 Aerospaziale TA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5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2839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Ing.  Dell’Ambientale TA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5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189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Doc. per tutti i CDS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224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</a:rPr>
                        <a:t>131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</a:tr>
              <a:tr h="2839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Docenti di ruolo al 16/02/15</a:t>
                      </a:r>
                      <a:endParaRPr lang="it-IT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 dirty="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276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160</a:t>
                      </a:r>
                      <a:endParaRPr lang="it-IT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  <a:tc>
                  <a:txBody>
                    <a:bodyPr/>
                    <a:lstStyle/>
                    <a:p>
                      <a:endParaRPr lang="it-IT" sz="900" dirty="0">
                        <a:effectLst/>
                        <a:latin typeface="Times New Roman"/>
                      </a:endParaRPr>
                    </a:p>
                  </a:txBody>
                  <a:tcPr marL="27610" marR="27610" marT="0" marB="0" anchor="b"/>
                </a:tc>
              </a:tr>
            </a:tbl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95536" y="260648"/>
            <a:ext cx="8219256" cy="360040"/>
          </a:xfrm>
        </p:spPr>
        <p:txBody>
          <a:bodyPr>
            <a:noAutofit/>
          </a:bodyPr>
          <a:lstStyle/>
          <a:p>
            <a:r>
              <a:rPr lang="it-IT" sz="1800" b="1" i="1" dirty="0" smtClean="0">
                <a:solidFill>
                  <a:srgbClr val="FF0000"/>
                </a:solidFill>
              </a:rPr>
              <a:t>b.2. DOCENTI </a:t>
            </a:r>
            <a:r>
              <a:rPr lang="it-IT" sz="1800" b="1" i="1" dirty="0">
                <a:solidFill>
                  <a:srgbClr val="FF0000"/>
                </a:solidFill>
              </a:rPr>
              <a:t>DI RIFERIMENTO A </a:t>
            </a:r>
            <a:r>
              <a:rPr lang="it-IT" sz="1800" b="1" i="1" dirty="0" smtClean="0">
                <a:solidFill>
                  <a:srgbClr val="FF0000"/>
                </a:solidFill>
              </a:rPr>
              <a:t>REGIME</a:t>
            </a:r>
            <a:endParaRPr lang="it-IT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21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1074</Words>
  <Application>Microsoft Office PowerPoint</Application>
  <PresentationFormat>Presentazione su schermo (4:3)</PresentationFormat>
  <Paragraphs>335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   ATTIVAZIONE NUOVI CORSI DI STUDIO   </vt:lpstr>
      <vt:lpstr>ATTIVAZIONE NUOVI CORSI DI STUDIO</vt:lpstr>
      <vt:lpstr>Presentazione standard di PowerPoint</vt:lpstr>
      <vt:lpstr>VERIFICA INDICATORI DI ACCREDITAMENTO INIZIALE E PERIODICO</vt:lpstr>
      <vt:lpstr>Presentazione standard di PowerPoint</vt:lpstr>
      <vt:lpstr>Presentazione standard di PowerPoint</vt:lpstr>
      <vt:lpstr>VERIFICA INDICATORI DI ACCREDITAMENTO INIZIALE E PERIODICO </vt:lpstr>
      <vt:lpstr>VERIFICA INDICATORI DI ACCREDITAMENTO INIZIALE E PERIODICO </vt:lpstr>
      <vt:lpstr>Presentazione standard di PowerPoint</vt:lpstr>
      <vt:lpstr>VERIFICA INDICATORI DI ACCREDITAMENTO INIZIALE E PERIODICO</vt:lpstr>
      <vt:lpstr>VERIFICA INDICATORI DI ACCREDITAMENTO INIZIALE E PERIODICO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ATTIVAZIONE NUOVI CORSI DI STUDIO  Delibera Senato Accademico 29/01/2015 Delibera Consiglio di Amministrazione 30/01/2015  Corso di Laurea in Ingegneria Aerospaziale – Classe L-9  Ingegneria Industriale e L-8 Ingegneria dell'Informazione e (corso interclasse). Corso di Laurea in Ingegneria dell’Ambiente – Classe L7 Ingegneria Civile e Ambientale.  </dc:title>
  <dc:creator>amm-p0174</dc:creator>
  <cp:lastModifiedBy>amm-p0174</cp:lastModifiedBy>
  <cp:revision>20</cp:revision>
  <dcterms:created xsi:type="dcterms:W3CDTF">2015-02-21T15:25:01Z</dcterms:created>
  <dcterms:modified xsi:type="dcterms:W3CDTF">2015-02-18T11:27:50Z</dcterms:modified>
</cp:coreProperties>
</file>